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9" r:id="rId4"/>
    <p:sldId id="264" r:id="rId5"/>
    <p:sldId id="265" r:id="rId6"/>
    <p:sldId id="261" r:id="rId7"/>
    <p:sldId id="266" r:id="rId8"/>
    <p:sldId id="267" r:id="rId9"/>
    <p:sldId id="268"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48" y="5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984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2721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670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399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470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589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682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65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483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4292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4336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92505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25D-FB15-4F63-A833-B465F5070F78}"/>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Neuro-Plasticity	</a:t>
            </a:r>
          </a:p>
        </p:txBody>
      </p:sp>
      <p:sp>
        <p:nvSpPr>
          <p:cNvPr id="6" name="TextBox 5">
            <a:extLst>
              <a:ext uri="{FF2B5EF4-FFF2-40B4-BE49-F238E27FC236}">
                <a16:creationId xmlns:a16="http://schemas.microsoft.com/office/drawing/2014/main" id="{7B3D20CD-FC0E-4090-A0E6-D3E00C15AA99}"/>
              </a:ext>
            </a:extLst>
          </p:cNvPr>
          <p:cNvSpPr txBox="1"/>
          <p:nvPr/>
        </p:nvSpPr>
        <p:spPr>
          <a:xfrm flipH="1">
            <a:off x="8014796" y="3777782"/>
            <a:ext cx="3559944"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t>
            </a:r>
            <a:r>
              <a:rPr lang="en-US" sz="3200">
                <a:solidFill>
                  <a:schemeClr val="bg1"/>
                </a:solidFill>
                <a:latin typeface="Times New Roman" panose="02020603050405020304" pitchFamily="18" charset="0"/>
                <a:cs typeface="Times New Roman" panose="02020603050405020304" pitchFamily="18" charset="0"/>
              </a:rPr>
              <a:t>Rawat Dhaval</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720B0BF-F091-40F5-A306-B31C6071E1A9}"/>
              </a:ext>
            </a:extLst>
          </p:cNvPr>
          <p:cNvSpPr txBox="1"/>
          <p:nvPr/>
        </p:nvSpPr>
        <p:spPr>
          <a:xfrm>
            <a:off x="617259" y="2495444"/>
            <a:ext cx="10009311" cy="369332"/>
          </a:xfrm>
          <a:prstGeom prst="rect">
            <a:avLst/>
          </a:prstGeom>
          <a:noFill/>
        </p:spPr>
        <p:txBody>
          <a:bodyPr wrap="square" rtlCol="0">
            <a:spAutoFit/>
          </a:bodyPr>
          <a:lstStyle/>
          <a:p>
            <a:r>
              <a:rPr lang="en-US" dirty="0">
                <a:solidFill>
                  <a:schemeClr val="accent2"/>
                </a:solidFill>
              </a:rPr>
              <a:t>Whether is it a blessing or curse for society?</a:t>
            </a:r>
          </a:p>
        </p:txBody>
      </p:sp>
    </p:spTree>
    <p:extLst>
      <p:ext uri="{BB962C8B-B14F-4D97-AF65-F5344CB8AC3E}">
        <p14:creationId xmlns:p14="http://schemas.microsoft.com/office/powerpoint/2010/main" val="3349212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8F770-8999-439D-A1B7-E6ACFCA01136}"/>
              </a:ext>
            </a:extLst>
          </p:cNvPr>
          <p:cNvSpPr>
            <a:spLocks noGrp="1"/>
          </p:cNvSpPr>
          <p:nvPr>
            <p:ph idx="1"/>
          </p:nvPr>
        </p:nvSpPr>
        <p:spPr>
          <a:xfrm>
            <a:off x="581192" y="2180497"/>
            <a:ext cx="11029615" cy="571582"/>
          </a:xfrm>
        </p:spPr>
        <p:txBody>
          <a:bodyPr>
            <a:noAutofit/>
          </a:bodyPr>
          <a:lstStyle/>
          <a:p>
            <a:r>
              <a:rPr lang="en-US" sz="6000" dirty="0">
                <a:solidFill>
                  <a:schemeClr val="accent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4427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A7A6-AF02-4800-9FE9-5AE66C34E058}"/>
              </a:ext>
            </a:extLst>
          </p:cNvPr>
          <p:cNvSpPr>
            <a:spLocks noGrp="1"/>
          </p:cNvSpPr>
          <p:nvPr>
            <p:ph type="title"/>
          </p:nvPr>
        </p:nvSpPr>
        <p:spPr/>
        <p:txBody>
          <a:bodyPr/>
          <a:lstStyle/>
          <a:p>
            <a:r>
              <a:rPr lang="en-US" dirty="0">
                <a:cs typeface="Times New Roman" panose="02020603050405020304" pitchFamily="18" charset="0"/>
              </a:rPr>
              <a:t>Research questions:</a:t>
            </a:r>
          </a:p>
        </p:txBody>
      </p:sp>
      <p:sp>
        <p:nvSpPr>
          <p:cNvPr id="3" name="Content Placeholder 2">
            <a:extLst>
              <a:ext uri="{FF2B5EF4-FFF2-40B4-BE49-F238E27FC236}">
                <a16:creationId xmlns:a16="http://schemas.microsoft.com/office/drawing/2014/main" id="{54C7F08E-3CE5-4C43-B3BB-4B995B861350}"/>
              </a:ext>
            </a:extLst>
          </p:cNvPr>
          <p:cNvSpPr>
            <a:spLocks noGrp="1"/>
          </p:cNvSpPr>
          <p:nvPr>
            <p:ph idx="1"/>
          </p:nvPr>
        </p:nvSpPr>
        <p:spPr/>
        <p:txBody>
          <a:bodyPr/>
          <a:lstStyle/>
          <a:p>
            <a:pPr>
              <a:lnSpc>
                <a:spcPct val="200000"/>
              </a:lnSpc>
            </a:pPr>
            <a:r>
              <a:rPr lang="en-US" sz="2000" dirty="0">
                <a:cs typeface="Times New Roman" panose="02020603050405020304" pitchFamily="18" charset="0"/>
              </a:rPr>
              <a:t>What is Neuro Plasticity?</a:t>
            </a:r>
          </a:p>
          <a:p>
            <a:pPr>
              <a:lnSpc>
                <a:spcPct val="200000"/>
              </a:lnSpc>
            </a:pPr>
            <a:r>
              <a:rPr lang="en-US" sz="2000" dirty="0">
                <a:cs typeface="Times New Roman" panose="02020603050405020304" pitchFamily="18" charset="0"/>
              </a:rPr>
              <a:t>How it works?</a:t>
            </a:r>
          </a:p>
          <a:p>
            <a:pPr>
              <a:lnSpc>
                <a:spcPct val="200000"/>
              </a:lnSpc>
            </a:pPr>
            <a:r>
              <a:rPr lang="en-US" sz="2000" dirty="0">
                <a:cs typeface="Times New Roman" panose="02020603050405020304" pitchFamily="18" charset="0"/>
              </a:rPr>
              <a:t>Why it should be placed on tongue? </a:t>
            </a:r>
          </a:p>
          <a:p>
            <a:pPr>
              <a:lnSpc>
                <a:spcPct val="200000"/>
              </a:lnSpc>
            </a:pPr>
            <a:r>
              <a:rPr lang="en-US" sz="2000" dirty="0">
                <a:cs typeface="Times New Roman" panose="02020603050405020304" pitchFamily="18" charset="0"/>
              </a:rPr>
              <a:t>Limitations</a:t>
            </a:r>
          </a:p>
        </p:txBody>
      </p:sp>
    </p:spTree>
    <p:extLst>
      <p:ext uri="{BB962C8B-B14F-4D97-AF65-F5344CB8AC3E}">
        <p14:creationId xmlns:p14="http://schemas.microsoft.com/office/powerpoint/2010/main" val="103028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68FA95-D584-4447-9157-B1D878B6B8AF}"/>
              </a:ext>
            </a:extLst>
          </p:cNvPr>
          <p:cNvPicPr>
            <a:picLocks noChangeAspect="1"/>
          </p:cNvPicPr>
          <p:nvPr/>
        </p:nvPicPr>
        <p:blipFill>
          <a:blip r:embed="rId2"/>
          <a:stretch>
            <a:fillRect/>
          </a:stretch>
        </p:blipFill>
        <p:spPr>
          <a:xfrm>
            <a:off x="8068368" y="2596024"/>
            <a:ext cx="3743325" cy="3743325"/>
          </a:xfrm>
          <a:prstGeom prst="rect">
            <a:avLst/>
          </a:prstGeom>
        </p:spPr>
      </p:pic>
      <p:sp>
        <p:nvSpPr>
          <p:cNvPr id="2" name="Title 1">
            <a:extLst>
              <a:ext uri="{FF2B5EF4-FFF2-40B4-BE49-F238E27FC236}">
                <a16:creationId xmlns:a16="http://schemas.microsoft.com/office/drawing/2014/main" id="{3101192A-D4F2-4D21-8A2F-5C5CFBBA74DC}"/>
              </a:ext>
            </a:extLst>
          </p:cNvPr>
          <p:cNvSpPr>
            <a:spLocks noGrp="1"/>
          </p:cNvSpPr>
          <p:nvPr>
            <p:ph type="title"/>
          </p:nvPr>
        </p:nvSpPr>
        <p:spPr/>
        <p:txBody>
          <a:bodyPr/>
          <a:lstStyle/>
          <a:p>
            <a:r>
              <a:rPr lang="en-US" dirty="0">
                <a:latin typeface="+mn-lt"/>
                <a:cs typeface="Times New Roman" panose="02020603050405020304" pitchFamily="18" charset="0"/>
              </a:rPr>
              <a:t>Reality:</a:t>
            </a:r>
          </a:p>
        </p:txBody>
      </p:sp>
      <p:sp>
        <p:nvSpPr>
          <p:cNvPr id="3" name="Content Placeholder 2">
            <a:extLst>
              <a:ext uri="{FF2B5EF4-FFF2-40B4-BE49-F238E27FC236}">
                <a16:creationId xmlns:a16="http://schemas.microsoft.com/office/drawing/2014/main" id="{A2B9681E-CDEF-4DF4-AEC3-848941EF7125}"/>
              </a:ext>
            </a:extLst>
          </p:cNvPr>
          <p:cNvSpPr>
            <a:spLocks noGrp="1"/>
          </p:cNvSpPr>
          <p:nvPr>
            <p:ph idx="1"/>
          </p:nvPr>
        </p:nvSpPr>
        <p:spPr>
          <a:xfrm>
            <a:off x="598948" y="2119592"/>
            <a:ext cx="8420765" cy="2041120"/>
          </a:xfrm>
        </p:spPr>
        <p:txBody>
          <a:bodyPr>
            <a:normAutofit fontScale="92500" lnSpcReduction="20000"/>
          </a:bodyPr>
          <a:lstStyle/>
          <a:p>
            <a:pPr>
              <a:lnSpc>
                <a:spcPct val="200000"/>
              </a:lnSpc>
            </a:pPr>
            <a:r>
              <a:rPr lang="en-US" dirty="0">
                <a:cs typeface="Times New Roman" panose="02020603050405020304" pitchFamily="18" charset="0"/>
              </a:rPr>
              <a:t>Neuroscientist Paul Bach-y-Rita hypothesized in the 1960s that "we see with our brains not our eyes." Now, a new device trades on that thinking and aims to partially restore the experience of vision for the blind and visually impaired by relying on the nerves on the tongue's surface to send light signals to the brain.</a:t>
            </a:r>
          </a:p>
          <a:p>
            <a:pPr>
              <a:lnSpc>
                <a:spcPct val="200000"/>
              </a:lnSpc>
            </a:pPr>
            <a:endParaRPr lang="en-US" dirty="0">
              <a:cs typeface="Times New Roman" panose="02020603050405020304" pitchFamily="18" charset="0"/>
            </a:endParaRPr>
          </a:p>
        </p:txBody>
      </p:sp>
    </p:spTree>
    <p:extLst>
      <p:ext uri="{BB962C8B-B14F-4D97-AF65-F5344CB8AC3E}">
        <p14:creationId xmlns:p14="http://schemas.microsoft.com/office/powerpoint/2010/main" val="4001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FD79-F617-41D7-9FBE-0B14820B2069}"/>
              </a:ext>
            </a:extLst>
          </p:cNvPr>
          <p:cNvSpPr>
            <a:spLocks noGrp="1"/>
          </p:cNvSpPr>
          <p:nvPr>
            <p:ph type="title"/>
          </p:nvPr>
        </p:nvSpPr>
        <p:spPr/>
        <p:txBody>
          <a:bodyPr/>
          <a:lstStyle/>
          <a:p>
            <a:r>
              <a:rPr lang="en-US" dirty="0"/>
              <a:t>Neuroplasticity - concept</a:t>
            </a:r>
          </a:p>
        </p:txBody>
      </p:sp>
      <p:pic>
        <p:nvPicPr>
          <p:cNvPr id="4" name="Picture 3">
            <a:extLst>
              <a:ext uri="{FF2B5EF4-FFF2-40B4-BE49-F238E27FC236}">
                <a16:creationId xmlns:a16="http://schemas.microsoft.com/office/drawing/2014/main" id="{263D6D76-04E9-4826-9618-D20F6955ED0F}"/>
              </a:ext>
            </a:extLst>
          </p:cNvPr>
          <p:cNvPicPr>
            <a:picLocks noChangeAspect="1"/>
          </p:cNvPicPr>
          <p:nvPr/>
        </p:nvPicPr>
        <p:blipFill>
          <a:blip r:embed="rId2"/>
          <a:stretch>
            <a:fillRect/>
          </a:stretch>
        </p:blipFill>
        <p:spPr>
          <a:xfrm>
            <a:off x="586490" y="2088453"/>
            <a:ext cx="3740962" cy="2104291"/>
          </a:xfrm>
          <a:prstGeom prst="rect">
            <a:avLst/>
          </a:prstGeom>
        </p:spPr>
      </p:pic>
      <p:sp>
        <p:nvSpPr>
          <p:cNvPr id="5" name="TextBox 4">
            <a:extLst>
              <a:ext uri="{FF2B5EF4-FFF2-40B4-BE49-F238E27FC236}">
                <a16:creationId xmlns:a16="http://schemas.microsoft.com/office/drawing/2014/main" id="{3E5D9C06-E313-49C3-8F7C-191BEBF3C983}"/>
              </a:ext>
            </a:extLst>
          </p:cNvPr>
          <p:cNvSpPr txBox="1"/>
          <p:nvPr/>
        </p:nvSpPr>
        <p:spPr>
          <a:xfrm>
            <a:off x="6090702" y="2207585"/>
            <a:ext cx="5591572" cy="3970318"/>
          </a:xfrm>
          <a:prstGeom prst="rect">
            <a:avLst/>
          </a:prstGeom>
          <a:noFill/>
        </p:spPr>
        <p:txBody>
          <a:bodyPr wrap="square" rtlCol="0">
            <a:spAutoFit/>
          </a:bodyPr>
          <a:lstStyle/>
          <a:p>
            <a:r>
              <a:rPr lang="en-US" dirty="0"/>
              <a:t>In normal vision, an eye send signals to the middle of the brain. From there the signals are sent directly to the visual cortex at the back of the brain. Not so for the blind.</a:t>
            </a:r>
          </a:p>
          <a:p>
            <a:endParaRPr lang="en-US" dirty="0"/>
          </a:p>
          <a:p>
            <a:r>
              <a:rPr lang="en-US" dirty="0"/>
              <a:t>The brain port retrains the way that brain processes information by first stimulating the tongue with a ray of tiny electrodes. </a:t>
            </a:r>
          </a:p>
          <a:p>
            <a:endParaRPr lang="en-US" dirty="0"/>
          </a:p>
          <a:p>
            <a:r>
              <a:rPr lang="en-US" dirty="0"/>
              <a:t>The nerves in the tongue send signals through a different path way to the brain stem and the area that deals with touch. </a:t>
            </a:r>
          </a:p>
          <a:p>
            <a:endParaRPr lang="en-US" dirty="0"/>
          </a:p>
          <a:p>
            <a:r>
              <a:rPr lang="en-US" dirty="0"/>
              <a:t>Eventually the blind person learns to interpret touch as sight in the visual cortex.</a:t>
            </a:r>
          </a:p>
        </p:txBody>
      </p:sp>
      <p:pic>
        <p:nvPicPr>
          <p:cNvPr id="1026" name="Picture 2" descr="Image result for brainport">
            <a:extLst>
              <a:ext uri="{FF2B5EF4-FFF2-40B4-BE49-F238E27FC236}">
                <a16:creationId xmlns:a16="http://schemas.microsoft.com/office/drawing/2014/main" id="{42C74E10-4CA1-45EB-AA41-377207054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76" t="-997" b="1"/>
          <a:stretch/>
        </p:blipFill>
        <p:spPr bwMode="auto">
          <a:xfrm>
            <a:off x="4380697" y="3379176"/>
            <a:ext cx="1558803" cy="21042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74DDC9-923F-4482-A684-CF6FB2344B9E}"/>
              </a:ext>
            </a:extLst>
          </p:cNvPr>
          <p:cNvPicPr>
            <a:picLocks noChangeAspect="1"/>
          </p:cNvPicPr>
          <p:nvPr/>
        </p:nvPicPr>
        <p:blipFill>
          <a:blip r:embed="rId4"/>
          <a:stretch>
            <a:fillRect/>
          </a:stretch>
        </p:blipFill>
        <p:spPr>
          <a:xfrm>
            <a:off x="575894" y="4431323"/>
            <a:ext cx="3740962" cy="2104291"/>
          </a:xfrm>
          <a:prstGeom prst="rect">
            <a:avLst/>
          </a:prstGeom>
        </p:spPr>
      </p:pic>
    </p:spTree>
    <p:extLst>
      <p:ext uri="{BB962C8B-B14F-4D97-AF65-F5344CB8AC3E}">
        <p14:creationId xmlns:p14="http://schemas.microsoft.com/office/powerpoint/2010/main" val="144912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FD79-F617-41D7-9FBE-0B14820B2069}"/>
              </a:ext>
            </a:extLst>
          </p:cNvPr>
          <p:cNvSpPr>
            <a:spLocks noGrp="1"/>
          </p:cNvSpPr>
          <p:nvPr>
            <p:ph type="title"/>
          </p:nvPr>
        </p:nvSpPr>
        <p:spPr/>
        <p:txBody>
          <a:bodyPr/>
          <a:lstStyle/>
          <a:p>
            <a:r>
              <a:rPr lang="en-US" dirty="0"/>
              <a:t>How it works?	</a:t>
            </a:r>
          </a:p>
        </p:txBody>
      </p:sp>
      <p:pic>
        <p:nvPicPr>
          <p:cNvPr id="8" name="Picture 7">
            <a:extLst>
              <a:ext uri="{FF2B5EF4-FFF2-40B4-BE49-F238E27FC236}">
                <a16:creationId xmlns:a16="http://schemas.microsoft.com/office/drawing/2014/main" id="{6DA365B5-E496-4C18-B34F-41E63691BB8F}"/>
              </a:ext>
            </a:extLst>
          </p:cNvPr>
          <p:cNvPicPr>
            <a:picLocks noChangeAspect="1"/>
          </p:cNvPicPr>
          <p:nvPr/>
        </p:nvPicPr>
        <p:blipFill>
          <a:blip r:embed="rId2"/>
          <a:stretch>
            <a:fillRect/>
          </a:stretch>
        </p:blipFill>
        <p:spPr>
          <a:xfrm>
            <a:off x="4222136" y="4453252"/>
            <a:ext cx="3737131" cy="2102137"/>
          </a:xfrm>
          <a:prstGeom prst="rect">
            <a:avLst/>
          </a:prstGeom>
        </p:spPr>
      </p:pic>
      <p:pic>
        <p:nvPicPr>
          <p:cNvPr id="1026" name="Picture 2" descr="https://images.fastcompany.com/upload/166-progress-report-2.jpg">
            <a:extLst>
              <a:ext uri="{FF2B5EF4-FFF2-40B4-BE49-F238E27FC236}">
                <a16:creationId xmlns:a16="http://schemas.microsoft.com/office/drawing/2014/main" id="{5ABEA8A8-A7B9-48A9-AA4F-17C2C828B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275" y="1993037"/>
            <a:ext cx="3496233" cy="47302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B59788-A1F8-4BDD-B1D0-764DEFAA9400}"/>
              </a:ext>
            </a:extLst>
          </p:cNvPr>
          <p:cNvPicPr>
            <a:picLocks noChangeAspect="1"/>
          </p:cNvPicPr>
          <p:nvPr/>
        </p:nvPicPr>
        <p:blipFill>
          <a:blip r:embed="rId4"/>
          <a:stretch>
            <a:fillRect/>
          </a:stretch>
        </p:blipFill>
        <p:spPr>
          <a:xfrm>
            <a:off x="575894" y="1993037"/>
            <a:ext cx="4420912" cy="3642832"/>
          </a:xfrm>
          <a:prstGeom prst="rect">
            <a:avLst/>
          </a:prstGeom>
        </p:spPr>
      </p:pic>
    </p:spTree>
    <p:extLst>
      <p:ext uri="{BB962C8B-B14F-4D97-AF65-F5344CB8AC3E}">
        <p14:creationId xmlns:p14="http://schemas.microsoft.com/office/powerpoint/2010/main" val="276357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192A-D4F2-4D21-8A2F-5C5CFBBA74DC}"/>
              </a:ext>
            </a:extLst>
          </p:cNvPr>
          <p:cNvSpPr>
            <a:spLocks noGrp="1"/>
          </p:cNvSpPr>
          <p:nvPr>
            <p:ph type="title"/>
          </p:nvPr>
        </p:nvSpPr>
        <p:spPr/>
        <p:txBody>
          <a:bodyPr/>
          <a:lstStyle/>
          <a:p>
            <a:r>
              <a:rPr lang="en-US" dirty="0">
                <a:latin typeface="+mn-lt"/>
                <a:cs typeface="Times New Roman" panose="02020603050405020304" pitchFamily="18" charset="0"/>
              </a:rPr>
              <a:t>Why device should be placed on tongue?</a:t>
            </a:r>
          </a:p>
        </p:txBody>
      </p:sp>
      <p:sp>
        <p:nvSpPr>
          <p:cNvPr id="3" name="Content Placeholder 2">
            <a:extLst>
              <a:ext uri="{FF2B5EF4-FFF2-40B4-BE49-F238E27FC236}">
                <a16:creationId xmlns:a16="http://schemas.microsoft.com/office/drawing/2014/main" id="{A2B9681E-CDEF-4DF4-AEC3-848941EF7125}"/>
              </a:ext>
            </a:extLst>
          </p:cNvPr>
          <p:cNvSpPr>
            <a:spLocks noGrp="1"/>
          </p:cNvSpPr>
          <p:nvPr>
            <p:ph idx="1"/>
          </p:nvPr>
        </p:nvSpPr>
        <p:spPr>
          <a:xfrm>
            <a:off x="581192" y="1820008"/>
            <a:ext cx="11110699" cy="1433338"/>
          </a:xfrm>
        </p:spPr>
        <p:txBody>
          <a:bodyPr>
            <a:normAutofit/>
          </a:bodyPr>
          <a:lstStyle/>
          <a:p>
            <a:pPr>
              <a:lnSpc>
                <a:spcPct val="200000"/>
              </a:lnSpc>
            </a:pPr>
            <a:r>
              <a:rPr lang="en-US" dirty="0"/>
              <a:t>Sensitivity</a:t>
            </a:r>
          </a:p>
          <a:p>
            <a:pPr>
              <a:lnSpc>
                <a:spcPct val="200000"/>
              </a:lnSpc>
            </a:pPr>
            <a:r>
              <a:rPr lang="en-US" dirty="0">
                <a:cs typeface="Times New Roman" panose="02020603050405020304" pitchFamily="18" charset="0"/>
              </a:rPr>
              <a:t>Electrical stability</a:t>
            </a:r>
          </a:p>
        </p:txBody>
      </p:sp>
      <p:sp>
        <p:nvSpPr>
          <p:cNvPr id="5" name="Rectangle 4">
            <a:extLst>
              <a:ext uri="{FF2B5EF4-FFF2-40B4-BE49-F238E27FC236}">
                <a16:creationId xmlns:a16="http://schemas.microsoft.com/office/drawing/2014/main" id="{1FC4CD7D-DF9F-4409-A251-8B0C681E415B}"/>
              </a:ext>
            </a:extLst>
          </p:cNvPr>
          <p:cNvSpPr/>
          <p:nvPr/>
        </p:nvSpPr>
        <p:spPr>
          <a:xfrm>
            <a:off x="5514808" y="2185526"/>
            <a:ext cx="6096000" cy="3970318"/>
          </a:xfrm>
          <a:prstGeom prst="rect">
            <a:avLst/>
          </a:prstGeom>
        </p:spPr>
        <p:txBody>
          <a:bodyPr>
            <a:spAutoFit/>
          </a:bodyPr>
          <a:lstStyle/>
          <a:p>
            <a:r>
              <a:rPr lang="en-US" dirty="0"/>
              <a:t>If we compare tongue with other parts of body well</a:t>
            </a:r>
          </a:p>
          <a:p>
            <a:r>
              <a:rPr lang="en-US" dirty="0"/>
              <a:t>notice that the skin of tongue is more sensitive than any</a:t>
            </a:r>
          </a:p>
          <a:p>
            <a:r>
              <a:rPr lang="en-US" dirty="0"/>
              <a:t>other body part. Large numbers of nerve fibers are</a:t>
            </a:r>
          </a:p>
          <a:p>
            <a:r>
              <a:rPr lang="en-US" dirty="0"/>
              <a:t>present on the tongue and there is no stratum corneum</a:t>
            </a:r>
          </a:p>
          <a:p>
            <a:r>
              <a:rPr lang="en-US" dirty="0"/>
              <a:t>(outer layer of dead skin cells) on the tongue which would</a:t>
            </a:r>
          </a:p>
          <a:p>
            <a:r>
              <a:rPr lang="en-US" dirty="0"/>
              <a:t>otherwise act as an insulator. To stimulate nerve fibers in</a:t>
            </a:r>
          </a:p>
          <a:p>
            <a:r>
              <a:rPr lang="en-US" dirty="0"/>
              <a:t>tongue we require not if 5-15V which is much less as</a:t>
            </a:r>
          </a:p>
          <a:p>
            <a:r>
              <a:rPr lang="en-US" dirty="0"/>
              <a:t>compared to any other body part .Also saliva in our mouth</a:t>
            </a:r>
          </a:p>
          <a:p>
            <a:r>
              <a:rPr lang="en-US" dirty="0"/>
              <a:t>which surround our tongue acts as an electrolyte and</a:t>
            </a:r>
          </a:p>
          <a:p>
            <a:r>
              <a:rPr lang="en-US" dirty="0"/>
              <a:t>helps to maintain constant flow of current between the</a:t>
            </a:r>
          </a:p>
          <a:p>
            <a:r>
              <a:rPr lang="en-US" dirty="0"/>
              <a:t>electrode and skin tissue. Moreover the area of cerebral</a:t>
            </a:r>
          </a:p>
          <a:p>
            <a:r>
              <a:rPr lang="en-US" dirty="0"/>
              <a:t>cortex which helps to interpret the data from tongue is</a:t>
            </a:r>
          </a:p>
          <a:p>
            <a:r>
              <a:rPr lang="en-US" dirty="0"/>
              <a:t>also larger than any other body part. Thus tongue is the</a:t>
            </a:r>
          </a:p>
          <a:p>
            <a:r>
              <a:rPr lang="en-US" dirty="0"/>
              <a:t>best choice so far.</a:t>
            </a:r>
          </a:p>
        </p:txBody>
      </p:sp>
    </p:spTree>
    <p:extLst>
      <p:ext uri="{BB962C8B-B14F-4D97-AF65-F5344CB8AC3E}">
        <p14:creationId xmlns:p14="http://schemas.microsoft.com/office/powerpoint/2010/main" val="334479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FD79-F617-41D7-9FBE-0B14820B2069}"/>
              </a:ext>
            </a:extLst>
          </p:cNvPr>
          <p:cNvSpPr>
            <a:spLocks noGrp="1"/>
          </p:cNvSpPr>
          <p:nvPr>
            <p:ph type="title"/>
          </p:nvPr>
        </p:nvSpPr>
        <p:spPr/>
        <p:txBody>
          <a:bodyPr/>
          <a:lstStyle/>
          <a:p>
            <a:r>
              <a:rPr lang="en-US" dirty="0"/>
              <a:t>Testing of brain port</a:t>
            </a:r>
          </a:p>
        </p:txBody>
      </p:sp>
      <p:pic>
        <p:nvPicPr>
          <p:cNvPr id="2050" name="Picture 2" descr="Image result for brainport image">
            <a:extLst>
              <a:ext uri="{FF2B5EF4-FFF2-40B4-BE49-F238E27FC236}">
                <a16:creationId xmlns:a16="http://schemas.microsoft.com/office/drawing/2014/main" id="{1F7AF63D-6B6E-436D-8423-2D16F9B88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43" y="496322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FF8824-9996-4ABD-AE0B-7E06A4331680}"/>
              </a:ext>
            </a:extLst>
          </p:cNvPr>
          <p:cNvPicPr>
            <a:picLocks noChangeAspect="1"/>
          </p:cNvPicPr>
          <p:nvPr/>
        </p:nvPicPr>
        <p:blipFill rotWithShape="1">
          <a:blip r:embed="rId3"/>
          <a:srcRect b="11207"/>
          <a:stretch/>
        </p:blipFill>
        <p:spPr>
          <a:xfrm>
            <a:off x="575894" y="2082841"/>
            <a:ext cx="4618366" cy="2515536"/>
          </a:xfrm>
          <a:prstGeom prst="rect">
            <a:avLst/>
          </a:prstGeom>
        </p:spPr>
      </p:pic>
      <p:sp>
        <p:nvSpPr>
          <p:cNvPr id="10" name="Rectangle 9">
            <a:extLst>
              <a:ext uri="{FF2B5EF4-FFF2-40B4-BE49-F238E27FC236}">
                <a16:creationId xmlns:a16="http://schemas.microsoft.com/office/drawing/2014/main" id="{ED31E3A5-98D8-4EF4-881C-444DFF0E2094}"/>
              </a:ext>
            </a:extLst>
          </p:cNvPr>
          <p:cNvSpPr/>
          <p:nvPr/>
        </p:nvSpPr>
        <p:spPr>
          <a:xfrm>
            <a:off x="5782408" y="2136338"/>
            <a:ext cx="5833698" cy="2585323"/>
          </a:xfrm>
          <a:prstGeom prst="rect">
            <a:avLst/>
          </a:prstGeom>
        </p:spPr>
        <p:txBody>
          <a:bodyPr wrap="square">
            <a:spAutoFit/>
          </a:bodyPr>
          <a:lstStyle/>
          <a:p>
            <a:pPr algn="just"/>
            <a:r>
              <a:rPr lang="en-US" dirty="0"/>
              <a:t>The images here demonstrate how information from the video camera is represented on the tongue. Today’s prototypes have 400 to 600 points of information on a ~3cm x 3cm tongue display, presented at approximately 30 frames per second, yielding an information rich image stream. Research in this field suggests that the tongue is capable of resolving much higher resolution information and we are currently working to develop the optimal tongue display hardware and software.</a:t>
            </a:r>
          </a:p>
        </p:txBody>
      </p:sp>
    </p:spTree>
    <p:extLst>
      <p:ext uri="{BB962C8B-B14F-4D97-AF65-F5344CB8AC3E}">
        <p14:creationId xmlns:p14="http://schemas.microsoft.com/office/powerpoint/2010/main" val="2934844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950B-3C22-412D-A901-C36343A74B88}"/>
              </a:ext>
            </a:extLst>
          </p:cNvPr>
          <p:cNvSpPr>
            <a:spLocks noGrp="1"/>
          </p:cNvSpPr>
          <p:nvPr>
            <p:ph type="title"/>
          </p:nvPr>
        </p:nvSpPr>
        <p:spPr/>
        <p:txBody>
          <a:bodyPr/>
          <a:lstStyle/>
          <a:p>
            <a:r>
              <a:rPr lang="en-US" dirty="0"/>
              <a:t>Limitations:</a:t>
            </a:r>
          </a:p>
        </p:txBody>
      </p:sp>
      <p:sp>
        <p:nvSpPr>
          <p:cNvPr id="4" name="Rectangle 3">
            <a:extLst>
              <a:ext uri="{FF2B5EF4-FFF2-40B4-BE49-F238E27FC236}">
                <a16:creationId xmlns:a16="http://schemas.microsoft.com/office/drawing/2014/main" id="{DDF822D6-8AD8-4B67-AF50-E7D69C313112}"/>
              </a:ext>
            </a:extLst>
          </p:cNvPr>
          <p:cNvSpPr/>
          <p:nvPr/>
        </p:nvSpPr>
        <p:spPr>
          <a:xfrm>
            <a:off x="575893" y="2136339"/>
            <a:ext cx="9350621" cy="2585323"/>
          </a:xfrm>
          <a:prstGeom prst="rect">
            <a:avLst/>
          </a:prstGeom>
        </p:spPr>
        <p:txBody>
          <a:bodyPr wrap="square">
            <a:spAutoFit/>
          </a:bodyPr>
          <a:lstStyle/>
          <a:p>
            <a:r>
              <a:rPr lang="en-US" dirty="0"/>
              <a:t>1.	This technology can’t be adapted to work on senses the brain doesn’t already have. </a:t>
            </a:r>
          </a:p>
          <a:p>
            <a:r>
              <a:rPr lang="en-US" dirty="0"/>
              <a:t>    	So, the research center is trying to implement this kind of people also.</a:t>
            </a:r>
          </a:p>
          <a:p>
            <a:endParaRPr lang="en-US" dirty="0"/>
          </a:p>
          <a:p>
            <a:r>
              <a:rPr lang="en-US" dirty="0"/>
              <a:t>2.	The Brain Port requires training the brain incrementally using daily practice sessions.</a:t>
            </a:r>
          </a:p>
          <a:p>
            <a:endParaRPr lang="en-US" dirty="0"/>
          </a:p>
          <a:p>
            <a:r>
              <a:rPr lang="en-US" dirty="0"/>
              <a:t>3.	When it comes in market its cost is around $10,000. So it cannot be afforded by common 	people.</a:t>
            </a:r>
          </a:p>
          <a:p>
            <a:endParaRPr lang="en-US" dirty="0"/>
          </a:p>
          <a:p>
            <a:r>
              <a:rPr lang="en-US" dirty="0"/>
              <a:t>4. 	Occasionally it will produce weak metallic taste sensations, a minor side effect. </a:t>
            </a:r>
          </a:p>
        </p:txBody>
      </p:sp>
    </p:spTree>
    <p:extLst>
      <p:ext uri="{BB962C8B-B14F-4D97-AF65-F5344CB8AC3E}">
        <p14:creationId xmlns:p14="http://schemas.microsoft.com/office/powerpoint/2010/main" val="309262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950B-3C22-412D-A901-C36343A74B88}"/>
              </a:ext>
            </a:extLst>
          </p:cNvPr>
          <p:cNvSpPr>
            <a:spLocks noGrp="1"/>
          </p:cNvSpPr>
          <p:nvPr>
            <p:ph type="title"/>
          </p:nvPr>
        </p:nvSpPr>
        <p:spPr/>
        <p:txBody>
          <a:bodyPr/>
          <a:lstStyle/>
          <a:p>
            <a:r>
              <a:rPr lang="en-US" dirty="0"/>
              <a:t>Thesis statement:</a:t>
            </a:r>
          </a:p>
        </p:txBody>
      </p:sp>
      <p:sp>
        <p:nvSpPr>
          <p:cNvPr id="4" name="Rectangle 3">
            <a:extLst>
              <a:ext uri="{FF2B5EF4-FFF2-40B4-BE49-F238E27FC236}">
                <a16:creationId xmlns:a16="http://schemas.microsoft.com/office/drawing/2014/main" id="{DDF822D6-8AD8-4B67-AF50-E7D69C313112}"/>
              </a:ext>
            </a:extLst>
          </p:cNvPr>
          <p:cNvSpPr/>
          <p:nvPr/>
        </p:nvSpPr>
        <p:spPr>
          <a:xfrm>
            <a:off x="575893" y="2136339"/>
            <a:ext cx="9350621" cy="646331"/>
          </a:xfrm>
          <a:prstGeom prst="rect">
            <a:avLst/>
          </a:prstGeom>
        </p:spPr>
        <p:txBody>
          <a:bodyPr wrap="square">
            <a:spAutoFit/>
          </a:bodyPr>
          <a:lstStyle/>
          <a:p>
            <a:r>
              <a:rPr lang="en-US" dirty="0"/>
              <a:t>Seeing happens in the brain, where visual information is processed. So if a person’s eyes don’t work, visual information can be channeled to the brain through another body part – like the </a:t>
            </a:r>
            <a:r>
              <a:rPr lang="en-US" dirty="0" err="1"/>
              <a:t>tounge</a:t>
            </a:r>
            <a:r>
              <a:rPr lang="en-US" dirty="0"/>
              <a:t>.</a:t>
            </a:r>
          </a:p>
        </p:txBody>
      </p:sp>
    </p:spTree>
    <p:extLst>
      <p:ext uri="{BB962C8B-B14F-4D97-AF65-F5344CB8AC3E}">
        <p14:creationId xmlns:p14="http://schemas.microsoft.com/office/powerpoint/2010/main" val="161124571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191</TotalTime>
  <Words>580</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Gill Sans MT</vt:lpstr>
      <vt:lpstr>Times New Roman</vt:lpstr>
      <vt:lpstr>Wingdings 2</vt:lpstr>
      <vt:lpstr>Dividend</vt:lpstr>
      <vt:lpstr>Neuro-Plasticity </vt:lpstr>
      <vt:lpstr>Research questions:</vt:lpstr>
      <vt:lpstr>Reality:</vt:lpstr>
      <vt:lpstr>Neuroplasticity - concept</vt:lpstr>
      <vt:lpstr>How it works? </vt:lpstr>
      <vt:lpstr>Why device should be placed on tongue?</vt:lpstr>
      <vt:lpstr>Testing of brain port</vt:lpstr>
      <vt:lpstr>Limitations:</vt:lpstr>
      <vt:lpstr>Thesis statement: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Technology</dc:title>
  <dc:creator>Shalin Patel</dc:creator>
  <cp:lastModifiedBy>sagar patel</cp:lastModifiedBy>
  <cp:revision>19</cp:revision>
  <dcterms:created xsi:type="dcterms:W3CDTF">2018-04-02T21:30:36Z</dcterms:created>
  <dcterms:modified xsi:type="dcterms:W3CDTF">2023-12-03T20:44:04Z</dcterms:modified>
</cp:coreProperties>
</file>